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8" r:id="rId1"/>
  </p:sldMasterIdLst>
  <p:sldIdLst>
    <p:sldId id="257" r:id="rId2"/>
  </p:sldIdLst>
  <p:sldSz cx="7559675" cy="10620375"/>
  <p:notesSz cx="6797675" cy="9926638"/>
  <p:defaultTextStyle>
    <a:defPPr>
      <a:defRPr lang="ja-JP"/>
    </a:defPPr>
    <a:lvl1pPr marL="0" algn="l" defTabSz="991575" rtl="0" eaLnBrk="1" latinLnBrk="0" hangingPunct="1">
      <a:defRPr kumimoji="1" sz="1952" kern="1200">
        <a:solidFill>
          <a:schemeClr val="tx1"/>
        </a:solidFill>
        <a:latin typeface="+mn-lt"/>
        <a:ea typeface="+mn-ea"/>
        <a:cs typeface="+mn-cs"/>
      </a:defRPr>
    </a:lvl1pPr>
    <a:lvl2pPr marL="495788" algn="l" defTabSz="991575" rtl="0" eaLnBrk="1" latinLnBrk="0" hangingPunct="1">
      <a:defRPr kumimoji="1" sz="1952" kern="1200">
        <a:solidFill>
          <a:schemeClr val="tx1"/>
        </a:solidFill>
        <a:latin typeface="+mn-lt"/>
        <a:ea typeface="+mn-ea"/>
        <a:cs typeface="+mn-cs"/>
      </a:defRPr>
    </a:lvl2pPr>
    <a:lvl3pPr marL="991575" algn="l" defTabSz="991575" rtl="0" eaLnBrk="1" latinLnBrk="0" hangingPunct="1">
      <a:defRPr kumimoji="1" sz="1952" kern="1200">
        <a:solidFill>
          <a:schemeClr val="tx1"/>
        </a:solidFill>
        <a:latin typeface="+mn-lt"/>
        <a:ea typeface="+mn-ea"/>
        <a:cs typeface="+mn-cs"/>
      </a:defRPr>
    </a:lvl3pPr>
    <a:lvl4pPr marL="1487363" algn="l" defTabSz="991575" rtl="0" eaLnBrk="1" latinLnBrk="0" hangingPunct="1">
      <a:defRPr kumimoji="1" sz="1952" kern="1200">
        <a:solidFill>
          <a:schemeClr val="tx1"/>
        </a:solidFill>
        <a:latin typeface="+mn-lt"/>
        <a:ea typeface="+mn-ea"/>
        <a:cs typeface="+mn-cs"/>
      </a:defRPr>
    </a:lvl4pPr>
    <a:lvl5pPr marL="1983151" algn="l" defTabSz="991575" rtl="0" eaLnBrk="1" latinLnBrk="0" hangingPunct="1">
      <a:defRPr kumimoji="1" sz="1952" kern="1200">
        <a:solidFill>
          <a:schemeClr val="tx1"/>
        </a:solidFill>
        <a:latin typeface="+mn-lt"/>
        <a:ea typeface="+mn-ea"/>
        <a:cs typeface="+mn-cs"/>
      </a:defRPr>
    </a:lvl5pPr>
    <a:lvl6pPr marL="2478938" algn="l" defTabSz="991575" rtl="0" eaLnBrk="1" latinLnBrk="0" hangingPunct="1">
      <a:defRPr kumimoji="1" sz="1952" kern="1200">
        <a:solidFill>
          <a:schemeClr val="tx1"/>
        </a:solidFill>
        <a:latin typeface="+mn-lt"/>
        <a:ea typeface="+mn-ea"/>
        <a:cs typeface="+mn-cs"/>
      </a:defRPr>
    </a:lvl6pPr>
    <a:lvl7pPr marL="2974726" algn="l" defTabSz="991575" rtl="0" eaLnBrk="1" latinLnBrk="0" hangingPunct="1">
      <a:defRPr kumimoji="1" sz="1952" kern="1200">
        <a:solidFill>
          <a:schemeClr val="tx1"/>
        </a:solidFill>
        <a:latin typeface="+mn-lt"/>
        <a:ea typeface="+mn-ea"/>
        <a:cs typeface="+mn-cs"/>
      </a:defRPr>
    </a:lvl7pPr>
    <a:lvl8pPr marL="3470514" algn="l" defTabSz="991575" rtl="0" eaLnBrk="1" latinLnBrk="0" hangingPunct="1">
      <a:defRPr kumimoji="1" sz="1952" kern="1200">
        <a:solidFill>
          <a:schemeClr val="tx1"/>
        </a:solidFill>
        <a:latin typeface="+mn-lt"/>
        <a:ea typeface="+mn-ea"/>
        <a:cs typeface="+mn-cs"/>
      </a:defRPr>
    </a:lvl8pPr>
    <a:lvl9pPr marL="3966301" algn="l" defTabSz="991575" rtl="0" eaLnBrk="1" latinLnBrk="0" hangingPunct="1">
      <a:defRPr kumimoji="1" sz="1952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fmvdesktop" initials="f" lastIdx="1" clrIdx="0">
    <p:extLst>
      <p:ext uri="{19B8F6BF-5375-455C-9EA6-DF929625EA0E}">
        <p15:presenceInfo xmlns:p15="http://schemas.microsoft.com/office/powerpoint/2012/main" userId="fmvdesktop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FF9933"/>
    <a:srgbClr val="CC0066"/>
    <a:srgbClr val="DAE3F3"/>
    <a:srgbClr val="FF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96" autoAdjust="0"/>
    <p:restoredTop sz="94660"/>
  </p:normalViewPr>
  <p:slideViewPr>
    <p:cSldViewPr snapToGrid="0">
      <p:cViewPr>
        <p:scale>
          <a:sx n="142" d="100"/>
          <a:sy n="142" d="100"/>
        </p:scale>
        <p:origin x="1188" y="-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38104"/>
            <a:ext cx="6425724" cy="3697464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578156"/>
            <a:ext cx="5669756" cy="2564131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B503D-3A87-49F4-970F-95A15004BC31}" type="datetimeFigureOut">
              <a:rPr kumimoji="1" lang="ja-JP" altLang="en-US" smtClean="0"/>
              <a:t>2018/10/29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DAF79-4CF8-4CBC-A860-06DECEB57A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4513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B503D-3A87-49F4-970F-95A15004BC31}" type="datetimeFigureOut">
              <a:rPr kumimoji="1" lang="ja-JP" altLang="en-US" smtClean="0"/>
              <a:t>2018/10/29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DAF79-4CF8-4CBC-A860-06DECEB57A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156636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5437"/>
            <a:ext cx="1630055" cy="90002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5437"/>
            <a:ext cx="4795669" cy="90002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B503D-3A87-49F4-970F-95A15004BC31}" type="datetimeFigureOut">
              <a:rPr kumimoji="1" lang="ja-JP" altLang="en-US" smtClean="0"/>
              <a:t>2018/10/29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DAF79-4CF8-4CBC-A860-06DECEB57A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65334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535097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B503D-3A87-49F4-970F-95A15004BC31}" type="datetimeFigureOut">
              <a:rPr kumimoji="1" lang="ja-JP" altLang="en-US" smtClean="0"/>
              <a:t>2018/10/29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DAF79-4CF8-4CBC-A860-06DECEB57A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10702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47722"/>
            <a:ext cx="6520220" cy="4417780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07296"/>
            <a:ext cx="6520220" cy="2323206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B503D-3A87-49F4-970F-95A15004BC31}" type="datetimeFigureOut">
              <a:rPr kumimoji="1" lang="ja-JP" altLang="en-US" smtClean="0"/>
              <a:t>2018/10/29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DAF79-4CF8-4CBC-A860-06DECEB57A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29667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27183"/>
            <a:ext cx="3212862" cy="673853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27183"/>
            <a:ext cx="3212862" cy="673853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B503D-3A87-49F4-970F-95A15004BC31}" type="datetimeFigureOut">
              <a:rPr kumimoji="1" lang="ja-JP" altLang="en-US" smtClean="0"/>
              <a:t>2018/10/29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DAF79-4CF8-4CBC-A860-06DECEB57A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48192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5439"/>
            <a:ext cx="6520220" cy="205278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03468"/>
            <a:ext cx="3198096" cy="1275919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879387"/>
            <a:ext cx="3198096" cy="570599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03468"/>
            <a:ext cx="3213847" cy="1275919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879387"/>
            <a:ext cx="3213847" cy="570599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B503D-3A87-49F4-970F-95A15004BC31}" type="datetimeFigureOut">
              <a:rPr kumimoji="1" lang="ja-JP" altLang="en-US" smtClean="0"/>
              <a:t>2018/10/29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DAF79-4CF8-4CBC-A860-06DECEB57A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99898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B503D-3A87-49F4-970F-95A15004BC31}" type="datetimeFigureOut">
              <a:rPr kumimoji="1" lang="ja-JP" altLang="en-US" smtClean="0"/>
              <a:t>2018/10/29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DAF79-4CF8-4CBC-A860-06DECEB57A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7818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B503D-3A87-49F4-970F-95A15004BC31}" type="datetimeFigureOut">
              <a:rPr kumimoji="1" lang="ja-JP" altLang="en-US" smtClean="0"/>
              <a:t>2018/10/29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DAF79-4CF8-4CBC-A860-06DECEB57A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499315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08025"/>
            <a:ext cx="2438192" cy="2478088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29140"/>
            <a:ext cx="3827085" cy="7547350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186112"/>
            <a:ext cx="2438192" cy="5902668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B503D-3A87-49F4-970F-95A15004BC31}" type="datetimeFigureOut">
              <a:rPr kumimoji="1" lang="ja-JP" altLang="en-US" smtClean="0"/>
              <a:t>2018/10/29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DAF79-4CF8-4CBC-A860-06DECEB57A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34971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08025"/>
            <a:ext cx="2438192" cy="2478088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29140"/>
            <a:ext cx="3827085" cy="7547350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186112"/>
            <a:ext cx="2438192" cy="5902668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B503D-3A87-49F4-970F-95A15004BC31}" type="datetimeFigureOut">
              <a:rPr kumimoji="1" lang="ja-JP" altLang="en-US" smtClean="0"/>
              <a:t>2018/10/29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DAF79-4CF8-4CBC-A860-06DECEB57A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57011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5439"/>
            <a:ext cx="6520220" cy="205278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27183"/>
            <a:ext cx="6520220" cy="67385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843516"/>
            <a:ext cx="1700927" cy="5654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9B503D-3A87-49F4-970F-95A15004BC31}" type="datetimeFigureOut">
              <a:rPr kumimoji="1" lang="ja-JP" altLang="en-US" smtClean="0"/>
              <a:t>2018/10/29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843516"/>
            <a:ext cx="2551390" cy="5654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843516"/>
            <a:ext cx="1700927" cy="5654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7DAF79-4CF8-4CBC-A860-06DECEB57A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4474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  <p:sldLayoutId id="2147483710" r:id="rId12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kumimoji="1"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kumimoji="1"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図 23" descr="蔵本キャンパス内マップの拡大図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6015" y="1103529"/>
            <a:ext cx="3302319" cy="2799146"/>
          </a:xfrm>
          <a:prstGeom prst="rect">
            <a:avLst/>
          </a:prstGeom>
          <a:noFill/>
          <a:ln>
            <a:noFill/>
          </a:ln>
        </p:spPr>
      </p:pic>
      <p:sp>
        <p:nvSpPr>
          <p:cNvPr id="26" name="正方形/長方形 25"/>
          <p:cNvSpPr/>
          <p:nvPr/>
        </p:nvSpPr>
        <p:spPr>
          <a:xfrm>
            <a:off x="-1" y="9403468"/>
            <a:ext cx="7559674" cy="1216907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1447" tIns="35724" rIns="71447" bIns="3572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ja-JP" altLang="en-US" sz="936"/>
          </a:p>
        </p:txBody>
      </p:sp>
      <p:sp>
        <p:nvSpPr>
          <p:cNvPr id="40" name="正方形/長方形 39"/>
          <p:cNvSpPr/>
          <p:nvPr/>
        </p:nvSpPr>
        <p:spPr>
          <a:xfrm>
            <a:off x="-1" y="0"/>
            <a:ext cx="7559675" cy="1001974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936"/>
          </a:p>
        </p:txBody>
      </p:sp>
      <p:sp>
        <p:nvSpPr>
          <p:cNvPr id="28" name="AutoShape 21"/>
          <p:cNvSpPr>
            <a:spLocks/>
          </p:cNvSpPr>
          <p:nvPr/>
        </p:nvSpPr>
        <p:spPr bwMode="auto">
          <a:xfrm>
            <a:off x="3770559" y="3950238"/>
            <a:ext cx="3284397" cy="332961"/>
          </a:xfrm>
          <a:prstGeom prst="borderCallout3">
            <a:avLst>
              <a:gd name="adj1" fmla="val 29269"/>
              <a:gd name="adj2" fmla="val 102977"/>
              <a:gd name="adj3" fmla="val 15363"/>
              <a:gd name="adj4" fmla="val 104812"/>
              <a:gd name="adj5" fmla="val -151912"/>
              <a:gd name="adj6" fmla="val 104643"/>
              <a:gd name="adj7" fmla="val -228986"/>
              <a:gd name="adj8" fmla="val 72110"/>
            </a:avLst>
          </a:prstGeom>
          <a:noFill/>
          <a:ln w="3175">
            <a:solidFill>
              <a:srgbClr val="5A5A5A"/>
            </a:solidFill>
            <a:miter lim="800000"/>
            <a:headEnd/>
            <a:tailEnd/>
          </a:ln>
        </p:spPr>
        <p:txBody>
          <a:bodyPr vert="horz" wrap="square" lIns="58051" tIns="6946" rIns="58051" bIns="6946" numCol="1" anchor="ctr" anchorCtr="0" compatLnSpc="1">
            <a:prstTxWarp prst="textNoShape">
              <a:avLst/>
            </a:prstTxWarp>
          </a:bodyPr>
          <a:lstStyle/>
          <a:p>
            <a:pPr algn="ctr" fontAlgn="base" hangingPunct="0"/>
            <a:r>
              <a:rPr lang="ja-JP" altLang="ja-JP" sz="1200" b="1" dirty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大塚講堂</a:t>
            </a:r>
            <a:r>
              <a:rPr lang="ja-JP" altLang="en-US" sz="1200" b="1" dirty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en-US" altLang="ja-JP" sz="1200" b="1" dirty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r>
              <a:rPr lang="ja-JP" altLang="ja-JP" sz="1200" b="1" dirty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階</a:t>
            </a:r>
            <a:r>
              <a:rPr lang="en-US" altLang="ja-JP" sz="1200" b="1" dirty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ja-JP" altLang="ja-JP" sz="1200" b="1" dirty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小ホール</a:t>
            </a:r>
            <a:r>
              <a:rPr lang="ja-JP" altLang="en-US" sz="800" dirty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lang="ja-JP" altLang="ja-JP" sz="900" dirty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徳島</a:t>
            </a:r>
            <a:r>
              <a:rPr lang="ja-JP" altLang="en-US" sz="900" dirty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大学蔵本キャンパス内）</a:t>
            </a:r>
            <a:endParaRPr lang="ja-JP" altLang="ja-JP" sz="1400" dirty="0">
              <a:solidFill>
                <a:srgbClr val="C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9" name="Text Box 22"/>
          <p:cNvSpPr txBox="1">
            <a:spLocks noChangeArrowheads="1"/>
          </p:cNvSpPr>
          <p:nvPr/>
        </p:nvSpPr>
        <p:spPr bwMode="auto">
          <a:xfrm>
            <a:off x="4093004" y="3615697"/>
            <a:ext cx="619243" cy="305065"/>
          </a:xfrm>
          <a:prstGeom prst="rect">
            <a:avLst/>
          </a:prstGeom>
          <a:solidFill>
            <a:srgbClr val="FFFFFF">
              <a:alpha val="0"/>
            </a:srgbClr>
          </a:solidFill>
          <a:ln w="9525" cap="rnd">
            <a:solidFill>
              <a:srgbClr val="FFFFFF"/>
            </a:solidFill>
            <a:prstDash val="sysDot"/>
            <a:miter lim="800000"/>
            <a:headEnd/>
            <a:tailEnd/>
          </a:ln>
        </p:spPr>
        <p:txBody>
          <a:bodyPr vert="horz" wrap="square" lIns="58051" tIns="6946" rIns="58051" bIns="6946" numCol="1" anchor="t" anchorCtr="0" compatLnSpc="1">
            <a:prstTxWarp prst="textNoShape">
              <a:avLst/>
            </a:prstTxWarp>
          </a:bodyPr>
          <a:lstStyle/>
          <a:p>
            <a:pPr defTabSz="71445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ja-JP" altLang="ja-JP" sz="900" b="1" dirty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出入口</a:t>
            </a:r>
            <a:endParaRPr kumimoji="0" lang="ja-JP" altLang="ja-JP" sz="2000" dirty="0">
              <a:solidFill>
                <a:srgbClr val="C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053" name="Rectangle 36"/>
          <p:cNvSpPr>
            <a:spLocks noChangeArrowheads="1"/>
          </p:cNvSpPr>
          <p:nvPr/>
        </p:nvSpPr>
        <p:spPr bwMode="auto">
          <a:xfrm>
            <a:off x="1032778" y="5147173"/>
            <a:ext cx="151431" cy="2161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1447" tIns="35724" rIns="71447" bIns="35724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 sz="936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833725" y="513882"/>
            <a:ext cx="61735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英語セミナー</a:t>
            </a:r>
            <a:r>
              <a:rPr lang="en-US" altLang="ja-JP" sz="24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2018</a:t>
            </a:r>
            <a:r>
              <a:rPr lang="ja-JP" altLang="en-US" sz="24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［</a:t>
            </a:r>
            <a:r>
              <a:rPr lang="en-US" altLang="ja-JP" sz="24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series2</a:t>
            </a:r>
            <a:r>
              <a:rPr lang="ja-JP" altLang="en-US" sz="24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］参加申込書</a:t>
            </a:r>
            <a:endParaRPr lang="en-US" altLang="ja-JP" sz="24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</p:txBody>
      </p:sp>
      <p:grpSp>
        <p:nvGrpSpPr>
          <p:cNvPr id="12" name="グループ化 11"/>
          <p:cNvGrpSpPr/>
          <p:nvPr/>
        </p:nvGrpSpPr>
        <p:grpSpPr>
          <a:xfrm>
            <a:off x="505622" y="9701128"/>
            <a:ext cx="5589602" cy="814405"/>
            <a:chOff x="544831" y="9906803"/>
            <a:chExt cx="6667737" cy="971490"/>
          </a:xfrm>
        </p:grpSpPr>
        <p:sp>
          <p:nvSpPr>
            <p:cNvPr id="6" name="テキスト ボックス 5"/>
            <p:cNvSpPr txBox="1"/>
            <p:nvPr/>
          </p:nvSpPr>
          <p:spPr>
            <a:xfrm>
              <a:off x="544831" y="9909970"/>
              <a:ext cx="2638823" cy="2947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0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・</a:t>
              </a:r>
              <a:r>
                <a:rPr lang="ja-JP" altLang="en-US" sz="1000" b="1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お問合せ･お申込み</a:t>
              </a:r>
            </a:p>
          </p:txBody>
        </p:sp>
        <p:grpSp>
          <p:nvGrpSpPr>
            <p:cNvPr id="11" name="グループ化 10"/>
            <p:cNvGrpSpPr/>
            <p:nvPr/>
          </p:nvGrpSpPr>
          <p:grpSpPr>
            <a:xfrm>
              <a:off x="2024201" y="9906803"/>
              <a:ext cx="5188367" cy="971490"/>
              <a:chOff x="2024201" y="9906803"/>
              <a:chExt cx="5188367" cy="971490"/>
            </a:xfrm>
          </p:grpSpPr>
          <p:sp>
            <p:nvSpPr>
              <p:cNvPr id="25" name="テキスト ボックス 86"/>
              <p:cNvSpPr txBox="1">
                <a:spLocks noChangeArrowheads="1"/>
              </p:cNvSpPr>
              <p:nvPr/>
            </p:nvSpPr>
            <p:spPr bwMode="auto">
              <a:xfrm>
                <a:off x="2024201" y="10057357"/>
                <a:ext cx="5188367" cy="8209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63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71447" tIns="35724" rIns="71447" bIns="35724" numCol="1" anchor="t" anchorCtr="0" compatLnSpc="1">
                <a:prstTxWarp prst="textNoShape">
                  <a:avLst/>
                </a:prstTxWarp>
              </a:bodyPr>
              <a:lstStyle>
                <a:lvl1pPr indent="1397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2860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743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2004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657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indent="109153" defTabSz="714455"/>
                <a:endParaRPr kumimoji="0" lang="en-US" altLang="ja-JP" sz="391" dirty="0">
                  <a:solidFill>
                    <a:schemeClr val="bg1"/>
                  </a:solidFill>
                </a:endParaRPr>
              </a:p>
              <a:p>
                <a:pPr indent="109153" defTabSz="714455"/>
                <a:r>
                  <a:rPr kumimoji="0" lang="en-US" altLang="ja-JP" sz="1000" b="1" dirty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TEL 088-633-7538  FAX 088-633-7572 </a:t>
                </a:r>
                <a:endParaRPr kumimoji="0" lang="en-US" altLang="ja-JP" sz="1000" dirty="0"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  <a:p>
                <a:pPr indent="109153" defTabSz="714455"/>
                <a:r>
                  <a:rPr kumimoji="0" lang="en-US" altLang="ja-JP" sz="1000" b="1" dirty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E-mail awa@tokushima-u.ac.jp</a:t>
                </a:r>
              </a:p>
              <a:p>
                <a:pPr indent="109153" defTabSz="714455"/>
                <a:r>
                  <a:rPr kumimoji="0" lang="en-US" altLang="ja-JP" sz="1000" b="1" dirty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URL http://www.awasapo.tokushima-u.ac.jp</a:t>
                </a:r>
                <a:endParaRPr kumimoji="0" lang="en-US" altLang="ja-JP" sz="1000" dirty="0"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  <p:sp>
            <p:nvSpPr>
              <p:cNvPr id="7" name="テキスト ボックス 6"/>
              <p:cNvSpPr txBox="1"/>
              <p:nvPr/>
            </p:nvSpPr>
            <p:spPr>
              <a:xfrm>
                <a:off x="2131245" y="9906803"/>
                <a:ext cx="3942157" cy="33042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ja-JP" altLang="en-US" sz="1200" b="1" dirty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徳島大学</a:t>
                </a:r>
                <a:r>
                  <a:rPr lang="en-US" altLang="ja-JP" sz="1200" b="1" dirty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AWA</a:t>
                </a:r>
                <a:r>
                  <a:rPr lang="ja-JP" altLang="en-US" sz="1200" b="1" dirty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サポートセンター</a:t>
                </a:r>
              </a:p>
            </p:txBody>
          </p:sp>
        </p:grpSp>
      </p:grpSp>
      <p:sp>
        <p:nvSpPr>
          <p:cNvPr id="27" name="Text Box 22"/>
          <p:cNvSpPr txBox="1">
            <a:spLocks noChangeArrowheads="1"/>
          </p:cNvSpPr>
          <p:nvPr/>
        </p:nvSpPr>
        <p:spPr bwMode="auto">
          <a:xfrm>
            <a:off x="6095224" y="3597610"/>
            <a:ext cx="619243" cy="305065"/>
          </a:xfrm>
          <a:prstGeom prst="rect">
            <a:avLst/>
          </a:prstGeom>
          <a:solidFill>
            <a:srgbClr val="FFFFFF">
              <a:alpha val="0"/>
            </a:srgbClr>
          </a:solidFill>
          <a:ln w="9525" cap="rnd">
            <a:solidFill>
              <a:srgbClr val="FFFFFF"/>
            </a:solidFill>
            <a:prstDash val="sysDot"/>
            <a:miter lim="800000"/>
            <a:headEnd/>
            <a:tailEnd/>
          </a:ln>
        </p:spPr>
        <p:txBody>
          <a:bodyPr vert="horz" wrap="square" lIns="58051" tIns="6946" rIns="58051" bIns="6946" numCol="1" anchor="t" anchorCtr="0" compatLnSpc="1">
            <a:prstTxWarp prst="textNoShape">
              <a:avLst/>
            </a:prstTxWarp>
          </a:bodyPr>
          <a:lstStyle/>
          <a:p>
            <a:pPr defTabSz="71445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ja-JP" altLang="ja-JP" sz="900" b="1" dirty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出入口</a:t>
            </a:r>
            <a:endParaRPr kumimoji="0" lang="ja-JP" altLang="ja-JP" sz="2000" dirty="0">
              <a:solidFill>
                <a:srgbClr val="C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" name="楕円 4"/>
          <p:cNvSpPr/>
          <p:nvPr/>
        </p:nvSpPr>
        <p:spPr>
          <a:xfrm>
            <a:off x="5800457" y="2890634"/>
            <a:ext cx="441435" cy="483476"/>
          </a:xfrm>
          <a:prstGeom prst="ellipse">
            <a:avLst/>
          </a:prstGeom>
          <a:noFill/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Rectangle 30"/>
          <p:cNvSpPr>
            <a:spLocks noChangeArrowheads="1"/>
          </p:cNvSpPr>
          <p:nvPr/>
        </p:nvSpPr>
        <p:spPr bwMode="auto">
          <a:xfrm>
            <a:off x="468785" y="1675094"/>
            <a:ext cx="3079371" cy="11493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1447" tIns="35724" rIns="71447" bIns="35724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714455">
              <a:lnSpc>
                <a:spcPts val="2100"/>
              </a:lnSpc>
            </a:pPr>
            <a:r>
              <a:rPr kumimoji="0" lang="ja-JP" altLang="en-US" sz="1400" b="1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日時　</a:t>
            </a:r>
            <a:r>
              <a:rPr kumimoji="0" lang="ja-JP" altLang="en-US" sz="1400" b="1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kumimoji="0" lang="en-US" altLang="ja-JP" sz="1400" b="1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2018</a:t>
            </a:r>
            <a:r>
              <a:rPr kumimoji="0" lang="ja-JP" altLang="en-US" sz="1400" b="1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</a:t>
            </a:r>
            <a:r>
              <a:rPr kumimoji="0" lang="en-US" altLang="ja-JP" sz="1400" b="1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12</a:t>
            </a:r>
            <a:r>
              <a:rPr kumimoji="0" lang="ja-JP" altLang="en-US" sz="1400" b="1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月</a:t>
            </a:r>
            <a:r>
              <a:rPr kumimoji="0" lang="en-US" altLang="ja-JP" sz="1400" b="1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17</a:t>
            </a:r>
            <a:r>
              <a:rPr kumimoji="0" lang="ja-JP" altLang="en-US" sz="1400" b="1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日（月）</a:t>
            </a:r>
            <a:endParaRPr kumimoji="0" lang="en-US" altLang="ja-JP" sz="1400" b="1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defTabSz="714455">
              <a:lnSpc>
                <a:spcPts val="2100"/>
              </a:lnSpc>
            </a:pPr>
            <a:r>
              <a:rPr kumimoji="0" lang="ja-JP" altLang="en-US" sz="1400" b="1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       </a:t>
            </a:r>
            <a:r>
              <a:rPr kumimoji="0"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18:30</a:t>
            </a:r>
            <a:r>
              <a:rPr kumimoji="0"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～</a:t>
            </a:r>
            <a:r>
              <a:rPr kumimoji="0"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20:00</a:t>
            </a:r>
            <a:endParaRPr kumimoji="0" lang="ja-JP" altLang="en-US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714455">
              <a:lnSpc>
                <a:spcPts val="2100"/>
              </a:lnSpc>
            </a:pPr>
            <a:r>
              <a:rPr kumimoji="0"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場所　</a:t>
            </a:r>
            <a:r>
              <a:rPr kumimoji="0"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ja-JP" altLang="ja-JP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大塚</a:t>
            </a:r>
            <a:r>
              <a:rPr lang="ja-JP" altLang="ja-JP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講堂</a:t>
            </a:r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r>
              <a:rPr lang="ja-JP" altLang="ja-JP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階</a:t>
            </a:r>
            <a:r>
              <a:rPr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ja-JP" altLang="ja-JP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小ホール</a:t>
            </a:r>
            <a:endParaRPr lang="en-US" altLang="ja-JP" sz="1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714455">
              <a:lnSpc>
                <a:spcPts val="2100"/>
              </a:lnSpc>
            </a:pPr>
            <a:r>
              <a:rPr kumimoji="0"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</a:t>
            </a:r>
            <a:r>
              <a:rPr kumimoji="0"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 </a:t>
            </a:r>
            <a:r>
              <a:rPr lang="ja-JP" altLang="ja-JP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徳島</a:t>
            </a:r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大学蔵本キャンパス内</a:t>
            </a:r>
            <a:endParaRPr kumimoji="0" lang="ja-JP" altLang="en-US" sz="1400" b="1" dirty="0">
              <a:solidFill>
                <a:srgbClr val="C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1" name="Rectangle 33"/>
          <p:cNvSpPr>
            <a:spLocks noChangeArrowheads="1"/>
          </p:cNvSpPr>
          <p:nvPr/>
        </p:nvSpPr>
        <p:spPr bwMode="auto">
          <a:xfrm>
            <a:off x="308045" y="2897601"/>
            <a:ext cx="3336240" cy="9441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1447" tIns="35724" rIns="71447" bIns="35724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239544" indent="-239544" defTabSz="714455">
              <a:lnSpc>
                <a:spcPts val="1677"/>
              </a:lnSpc>
              <a:buFont typeface="Wingdings" panose="05000000000000000000" pitchFamily="2" charset="2"/>
              <a:buChar char="Ø"/>
            </a:pPr>
            <a:r>
              <a:rPr kumimoji="0" lang="ja-JP" altLang="ja-JP" sz="10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参加申込（当日参加可</a:t>
            </a:r>
            <a:r>
              <a:rPr kumimoji="0" lang="en-US" altLang="ja-JP" sz="10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) </a:t>
            </a:r>
          </a:p>
          <a:p>
            <a:pPr marL="239544" indent="-239544" defTabSz="714455">
              <a:lnSpc>
                <a:spcPts val="1677"/>
              </a:lnSpc>
              <a:buFont typeface="Wingdings" panose="05000000000000000000" pitchFamily="2" charset="2"/>
              <a:buChar char="Ø"/>
            </a:pPr>
            <a:r>
              <a:rPr kumimoji="0" lang="ja-JP" altLang="ja-JP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無料託児申込</a:t>
            </a:r>
            <a:r>
              <a:rPr kumimoji="0"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             </a:t>
            </a:r>
            <a:endParaRPr kumimoji="0" lang="en-US" altLang="ja-JP" sz="1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39544" indent="-239544" algn="dist" defTabSz="714455">
              <a:lnSpc>
                <a:spcPts val="1677"/>
              </a:lnSpc>
              <a:buFont typeface="Wingdings" panose="05000000000000000000" pitchFamily="2" charset="2"/>
              <a:buChar char="Ø"/>
            </a:pPr>
            <a:r>
              <a:rPr kumimoji="0"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お車でお越しの方は</a:t>
            </a:r>
            <a:r>
              <a:rPr kumimoji="0"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､</a:t>
            </a:r>
            <a:r>
              <a:rPr kumimoji="0"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当日、受付にて</a:t>
            </a:r>
            <a:r>
              <a:rPr kumimoji="0"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､1</a:t>
            </a:r>
            <a:r>
              <a:rPr kumimoji="0"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日</a:t>
            </a:r>
            <a:r>
              <a:rPr kumimoji="0"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100</a:t>
            </a:r>
            <a:r>
              <a:rPr kumimoji="0"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円の</a:t>
            </a:r>
            <a:endParaRPr kumimoji="0" lang="en-US" altLang="ja-JP" sz="10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just" defTabSz="714455">
              <a:lnSpc>
                <a:spcPts val="1677"/>
              </a:lnSpc>
            </a:pPr>
            <a:r>
              <a:rPr kumimoji="0"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</a:t>
            </a:r>
            <a:r>
              <a:rPr kumimoji="0"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駐車券</a:t>
            </a:r>
            <a:r>
              <a:rPr kumimoji="0"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を発行します。</a:t>
            </a:r>
            <a:endParaRPr kumimoji="0" lang="ja-JP" altLang="en-US" sz="1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4" name="Rectangle 35"/>
          <p:cNvSpPr>
            <a:spLocks noChangeArrowheads="1"/>
          </p:cNvSpPr>
          <p:nvPr/>
        </p:nvSpPr>
        <p:spPr bwMode="auto">
          <a:xfrm>
            <a:off x="535447" y="3895848"/>
            <a:ext cx="3259568" cy="6401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1447" tIns="35724" rIns="71447" bIns="35724" numCol="1" anchor="ctr" anchorCtr="0" compatLnSpc="1">
            <a:prstTxWarp prst="textNoShape">
              <a:avLst/>
            </a:prstTxWarp>
            <a:spAutoFit/>
          </a:bodyPr>
          <a:lstStyle/>
          <a:p>
            <a:pPr defTabSz="714455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ja-JP" altLang="en-US" sz="391" dirty="0"/>
          </a:p>
          <a:p>
            <a:pPr defTabSz="71445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ja-JP" altLang="en-US" sz="1100" b="1" dirty="0"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■</a:t>
            </a:r>
            <a:r>
              <a:rPr kumimoji="0" lang="ja-JP" altLang="en-US" sz="11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参加申込（</a:t>
            </a:r>
            <a:r>
              <a:rPr kumimoji="0" lang="en-US" altLang="ja-JP" sz="11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12/10</a:t>
            </a:r>
            <a:r>
              <a:rPr kumimoji="0" lang="ja-JP" altLang="en-US" sz="11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締切）</a:t>
            </a:r>
            <a:endParaRPr kumimoji="0" lang="en-US" altLang="ja-JP" sz="11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defTabSz="71445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kumimoji="0"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※</a:t>
            </a:r>
            <a:r>
              <a:rPr kumimoji="0"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参加費無料</a:t>
            </a:r>
            <a:endParaRPr kumimoji="0" lang="en-US" altLang="ja-JP" sz="1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defTabSz="71445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kumimoji="0"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※</a:t>
            </a:r>
            <a:r>
              <a:rPr kumimoji="0"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当日参加可（資料がない場合があります。）</a:t>
            </a:r>
            <a:endParaRPr kumimoji="0" lang="en-US" altLang="ja-JP" sz="10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aphicFrame>
        <p:nvGraphicFramePr>
          <p:cNvPr id="35" name="表 3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077112"/>
              </p:ext>
            </p:extLst>
          </p:nvPr>
        </p:nvGraphicFramePr>
        <p:xfrm>
          <a:off x="580971" y="4564888"/>
          <a:ext cx="6480000" cy="900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631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254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913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293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所　　　属</a:t>
                      </a:r>
                    </a:p>
                  </a:txBody>
                  <a:tcPr marL="71981" marR="71981" marT="35991" marB="3599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職　　　名</a:t>
                      </a:r>
                    </a:p>
                  </a:txBody>
                  <a:tcPr marL="71981" marR="71981" marT="35991" marB="3599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氏　　　名（ふりがな）</a:t>
                      </a:r>
                      <a:r>
                        <a:rPr kumimoji="1" lang="en-US" altLang="ja-JP" sz="9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/</a:t>
                      </a:r>
                      <a:r>
                        <a:rPr kumimoji="1" lang="en-US" altLang="ja-JP" sz="900" baseline="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kumimoji="1" lang="ja-JP" altLang="en-US" sz="9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性別</a:t>
                      </a:r>
                      <a:endParaRPr kumimoji="1" lang="en-US" altLang="ja-JP" sz="9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71981" marR="71981" marT="35991" marB="3599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5699">
                <a:tc>
                  <a:txBody>
                    <a:bodyPr/>
                    <a:lstStyle/>
                    <a:p>
                      <a:pPr algn="ctr"/>
                      <a:endParaRPr kumimoji="1" lang="ja-JP" altLang="en-US" sz="9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71981" marR="71981" marT="35991" marB="3599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9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71981" marR="71981" marT="35991" marB="3599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9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　　　　　　　　　　　　　　　　　男・女　　　　　　　　　　　</a:t>
                      </a:r>
                    </a:p>
                  </a:txBody>
                  <a:tcPr marL="71981" marR="71981" marT="35991" marB="3599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1370">
                <a:tc>
                  <a:txBody>
                    <a:bodyPr/>
                    <a:lstStyle/>
                    <a:p>
                      <a:r>
                        <a:rPr kumimoji="1" lang="en-US" altLang="ja-JP" sz="9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TEL</a:t>
                      </a:r>
                      <a:endParaRPr kumimoji="1" lang="ja-JP" altLang="en-US" sz="9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71981" marR="71981" marT="35991" marB="3599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r>
                        <a:rPr kumimoji="1" lang="en-US" altLang="ja-JP" sz="9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E-mail</a:t>
                      </a:r>
                      <a:endParaRPr kumimoji="1" lang="ja-JP" altLang="en-US" sz="9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71981" marR="71981" marT="35991" marB="3599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36" name="表 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4845408"/>
              </p:ext>
            </p:extLst>
          </p:nvPr>
        </p:nvGraphicFramePr>
        <p:xfrm>
          <a:off x="580971" y="5561319"/>
          <a:ext cx="6480001" cy="90000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914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370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515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1393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所　　　属</a:t>
                      </a:r>
                    </a:p>
                  </a:txBody>
                  <a:tcPr marL="71981" marR="71981" marT="35991" marB="3599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職　　　名</a:t>
                      </a:r>
                    </a:p>
                  </a:txBody>
                  <a:tcPr marL="71981" marR="71981" marT="35991" marB="3599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氏　　　名（ふりがな）</a:t>
                      </a:r>
                      <a:r>
                        <a:rPr kumimoji="1" lang="en-US" altLang="ja-JP" sz="9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/</a:t>
                      </a:r>
                      <a:r>
                        <a:rPr kumimoji="1" lang="ja-JP" altLang="en-US" sz="900" baseline="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kumimoji="1" lang="ja-JP" altLang="en-US" sz="9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性別</a:t>
                      </a:r>
                      <a:endParaRPr kumimoji="1" lang="en-US" altLang="ja-JP" sz="9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71981" marR="71981" marT="35991" marB="35991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851">
                <a:tc>
                  <a:txBody>
                    <a:bodyPr/>
                    <a:lstStyle/>
                    <a:p>
                      <a:pPr algn="ctr"/>
                      <a:endParaRPr kumimoji="1" lang="ja-JP" altLang="en-US" sz="9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71981" marR="71981" marT="35991" marB="35991" anchor="ctr"/>
                </a:tc>
                <a:tc>
                  <a:txBody>
                    <a:bodyPr/>
                    <a:lstStyle/>
                    <a:p>
                      <a:endParaRPr kumimoji="1" lang="ja-JP" altLang="en-US" sz="9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71981" marR="71981" marT="35991" marB="35991"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9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　　　　　　　　　　　　　　　　　男・女</a:t>
                      </a:r>
                    </a:p>
                  </a:txBody>
                  <a:tcPr marL="71981" marR="71981" marT="35991" marB="35991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9212">
                <a:tc>
                  <a:txBody>
                    <a:bodyPr/>
                    <a:lstStyle/>
                    <a:p>
                      <a:r>
                        <a:rPr kumimoji="1" lang="en-US" altLang="ja-JP" sz="9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TEL</a:t>
                      </a:r>
                      <a:endParaRPr kumimoji="1" lang="ja-JP" altLang="en-US" sz="9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71981" marR="71981" marT="35991" marB="35991" anchor="ctr"/>
                </a:tc>
                <a:tc gridSpan="2">
                  <a:txBody>
                    <a:bodyPr/>
                    <a:lstStyle/>
                    <a:p>
                      <a:r>
                        <a:rPr kumimoji="1" lang="en-US" altLang="ja-JP" sz="9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E-mail</a:t>
                      </a:r>
                      <a:endParaRPr kumimoji="1" lang="ja-JP" altLang="en-US" sz="9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71981" marR="71981" marT="35991" marB="35991" anchor="ctr"/>
                </a:tc>
                <a:tc hMerge="1">
                  <a:txBody>
                    <a:bodyPr/>
                    <a:lstStyle/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7" name="Rectangle 29"/>
          <p:cNvSpPr>
            <a:spLocks noChangeArrowheads="1"/>
          </p:cNvSpPr>
          <p:nvPr/>
        </p:nvSpPr>
        <p:spPr bwMode="auto">
          <a:xfrm>
            <a:off x="230925" y="1096038"/>
            <a:ext cx="6466047" cy="7785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5228" tIns="42614" rIns="85228" bIns="42614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2018</a:t>
            </a:r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年度 </a:t>
            </a:r>
            <a:r>
              <a:rPr lang="ja-JP" altLang="ja-JP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第</a:t>
            </a:r>
            <a:r>
              <a:rPr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15</a:t>
            </a:r>
            <a:r>
              <a:rPr lang="ja-JP" altLang="ja-JP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回</a:t>
            </a:r>
            <a:r>
              <a:rPr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  </a:t>
            </a:r>
            <a:r>
              <a:rPr lang="ja-JP" altLang="ja-JP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研究力伸張セミナー</a:t>
            </a:r>
          </a:p>
          <a:p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英語</a:t>
            </a:r>
            <a:r>
              <a:rPr lang="ja-JP" altLang="ja-JP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セミナー</a:t>
            </a:r>
            <a:r>
              <a:rPr lang="en-US" altLang="ja-JP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2018 [series2]</a:t>
            </a:r>
            <a:endParaRPr lang="ja-JP" altLang="ja-JP" sz="16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852267" eaLnBrk="0" fontAlgn="base" hangingPunct="0">
              <a:lnSpc>
                <a:spcPts val="1800"/>
              </a:lnSpc>
              <a:spcBef>
                <a:spcPct val="0"/>
              </a:spcBef>
              <a:spcAft>
                <a:spcPct val="0"/>
              </a:spcAft>
            </a:pPr>
            <a:endParaRPr kumimoji="0" lang="en-US" altLang="ja-JP" sz="12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8" name="Rectangle 33"/>
          <p:cNvSpPr>
            <a:spLocks noChangeArrowheads="1"/>
          </p:cNvSpPr>
          <p:nvPr/>
        </p:nvSpPr>
        <p:spPr bwMode="auto">
          <a:xfrm>
            <a:off x="2155545" y="2905157"/>
            <a:ext cx="2019628" cy="4791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1447" tIns="35724" rIns="71447" bIns="35724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714455">
              <a:lnSpc>
                <a:spcPts val="1677"/>
              </a:lnSpc>
            </a:pPr>
            <a:r>
              <a:rPr kumimoji="0" lang="ja-JP" altLang="ja-JP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申込締切</a:t>
            </a:r>
            <a:r>
              <a:rPr kumimoji="0"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12</a:t>
            </a:r>
            <a:r>
              <a:rPr kumimoji="0" lang="ja-JP" altLang="ja-JP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月</a:t>
            </a:r>
            <a:r>
              <a:rPr kumimoji="0"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10</a:t>
            </a:r>
            <a:r>
              <a:rPr kumimoji="0"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日（月）</a:t>
            </a:r>
            <a:endParaRPr kumimoji="0" lang="ja-JP" altLang="ja-JP" sz="10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defTabSz="714455">
              <a:lnSpc>
                <a:spcPts val="1677"/>
              </a:lnSpc>
            </a:pPr>
            <a:r>
              <a:rPr kumimoji="0"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申込</a:t>
            </a:r>
            <a:r>
              <a:rPr kumimoji="0" lang="ja-JP" altLang="ja-JP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締切</a:t>
            </a:r>
            <a:r>
              <a:rPr kumimoji="0"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12</a:t>
            </a:r>
            <a:r>
              <a:rPr kumimoji="0" lang="ja-JP" altLang="ja-JP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月</a:t>
            </a:r>
            <a:r>
              <a:rPr kumimoji="0"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</a:t>
            </a:r>
            <a:r>
              <a:rPr kumimoji="0"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7</a:t>
            </a:r>
            <a:r>
              <a:rPr kumimoji="0"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日（金）</a:t>
            </a:r>
            <a:endParaRPr kumimoji="0" lang="ja-JP" altLang="en-US" sz="1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39" name="表 3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5545606"/>
              </p:ext>
            </p:extLst>
          </p:nvPr>
        </p:nvGraphicFramePr>
        <p:xfrm>
          <a:off x="582195" y="7839973"/>
          <a:ext cx="6472761" cy="1411166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52094">
                  <a:extLst>
                    <a:ext uri="{9D8B030D-6E8A-4147-A177-3AD203B41FA5}">
                      <a16:colId xmlns:a16="http://schemas.microsoft.com/office/drawing/2014/main" val="827861518"/>
                    </a:ext>
                  </a:extLst>
                </a:gridCol>
                <a:gridCol w="2005173">
                  <a:extLst>
                    <a:ext uri="{9D8B030D-6E8A-4147-A177-3AD203B41FA5}">
                      <a16:colId xmlns:a16="http://schemas.microsoft.com/office/drawing/2014/main" val="458028398"/>
                    </a:ext>
                  </a:extLst>
                </a:gridCol>
                <a:gridCol w="2279132">
                  <a:extLst>
                    <a:ext uri="{9D8B030D-6E8A-4147-A177-3AD203B41FA5}">
                      <a16:colId xmlns:a16="http://schemas.microsoft.com/office/drawing/2014/main" val="3280850658"/>
                    </a:ext>
                  </a:extLst>
                </a:gridCol>
                <a:gridCol w="1002587">
                  <a:extLst>
                    <a:ext uri="{9D8B030D-6E8A-4147-A177-3AD203B41FA5}">
                      <a16:colId xmlns:a16="http://schemas.microsoft.com/office/drawing/2014/main" val="3874740145"/>
                    </a:ext>
                  </a:extLst>
                </a:gridCol>
                <a:gridCol w="933775">
                  <a:extLst>
                    <a:ext uri="{9D8B030D-6E8A-4147-A177-3AD203B41FA5}">
                      <a16:colId xmlns:a16="http://schemas.microsoft.com/office/drawing/2014/main" val="2331847395"/>
                    </a:ext>
                  </a:extLst>
                </a:gridCol>
              </a:tblGrid>
              <a:tr h="252109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9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保護者氏名</a:t>
                      </a:r>
                      <a:endParaRPr lang="ja-JP" sz="9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9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お子様氏名</a:t>
                      </a:r>
                      <a:r>
                        <a:rPr lang="en-US" altLang="ja-JP" sz="9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</a:t>
                      </a:r>
                      <a:r>
                        <a:rPr lang="ja-JP" altLang="en-US" sz="9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ふりがな）</a:t>
                      </a:r>
                      <a:endParaRPr lang="ja-JP" sz="9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9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</a:t>
                      </a:r>
                      <a:r>
                        <a:rPr lang="en-US" sz="9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  </a:t>
                      </a:r>
                      <a:r>
                        <a:rPr lang="ja-JP" sz="9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齢</a:t>
                      </a:r>
                      <a:endParaRPr lang="ja-JP" sz="9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9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性</a:t>
                      </a:r>
                      <a:r>
                        <a:rPr lang="en-US" sz="9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  </a:t>
                      </a:r>
                      <a:r>
                        <a:rPr lang="ja-JP" sz="9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別</a:t>
                      </a:r>
                      <a:endParaRPr lang="ja-JP" sz="9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21818594"/>
                  </a:ext>
                </a:extLst>
              </a:tr>
              <a:tr h="39370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endParaRPr lang="ja-JP" sz="9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 </a:t>
                      </a:r>
                      <a:endParaRPr lang="ja-JP" sz="9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 </a:t>
                      </a:r>
                      <a:endParaRPr lang="ja-JP" sz="9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9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　　　　　才　　　　　　　</a:t>
                      </a:r>
                      <a:endParaRPr lang="ja-JP" sz="9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ja-JP" sz="9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□男の子</a:t>
                      </a:r>
                    </a:p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ja-JP" sz="9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□女の子</a:t>
                      </a:r>
                      <a:endParaRPr lang="ja-JP" sz="9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18208325"/>
                  </a:ext>
                </a:extLst>
              </a:tr>
              <a:tr h="38267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altLang="ja-JP" sz="9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2</a:t>
                      </a:r>
                      <a:endParaRPr lang="ja-JP" sz="9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9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9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9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　　　　　才　　　　　　　</a:t>
                      </a:r>
                      <a:endParaRPr lang="ja-JP" sz="9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ja-JP" sz="9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□男の子</a:t>
                      </a:r>
                    </a:p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ja-JP" sz="9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□女の子</a:t>
                      </a:r>
                      <a:endParaRPr lang="ja-JP" sz="9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64938209"/>
                  </a:ext>
                </a:extLst>
              </a:tr>
              <a:tr h="38267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altLang="en-US" sz="9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３</a:t>
                      </a:r>
                      <a:endParaRPr lang="ja-JP" sz="9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 </a:t>
                      </a:r>
                      <a:endParaRPr lang="ja-JP" sz="9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 </a:t>
                      </a:r>
                      <a:endParaRPr lang="ja-JP" sz="9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9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　　　　　才　　　　　　　</a:t>
                      </a:r>
                      <a:endParaRPr lang="ja-JP" sz="9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ja-JP" sz="9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□男の子</a:t>
                      </a:r>
                    </a:p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ja-JP" sz="9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□女の子</a:t>
                      </a:r>
                      <a:endParaRPr lang="ja-JP" sz="9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04651120"/>
                  </a:ext>
                </a:extLst>
              </a:tr>
            </a:tbl>
          </a:graphicData>
        </a:graphic>
      </p:graphicFrame>
      <p:sp>
        <p:nvSpPr>
          <p:cNvPr id="41" name="テキスト ボックス 40"/>
          <p:cNvSpPr txBox="1"/>
          <p:nvPr/>
        </p:nvSpPr>
        <p:spPr>
          <a:xfrm>
            <a:off x="473329" y="7573967"/>
            <a:ext cx="435311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ja-JP" sz="11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■託児申込</a:t>
            </a:r>
            <a:r>
              <a:rPr lang="ja-JP" altLang="en-US" sz="11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ja-JP" sz="11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要予約</a:t>
            </a:r>
            <a:r>
              <a:rPr lang="ja-JP" altLang="en-US" sz="11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lang="en-US" altLang="ja-JP" sz="11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12/7</a:t>
            </a:r>
            <a:r>
              <a:rPr lang="ja-JP" altLang="en-US" sz="11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締切）　</a:t>
            </a:r>
            <a:r>
              <a:rPr lang="ja-JP" altLang="ja-JP" sz="11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※料金無料</a:t>
            </a:r>
            <a:endParaRPr lang="ja-JP" altLang="ja-JP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42" name="表 4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8497743"/>
              </p:ext>
            </p:extLst>
          </p:nvPr>
        </p:nvGraphicFramePr>
        <p:xfrm>
          <a:off x="574955" y="6577535"/>
          <a:ext cx="6480001" cy="90000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914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370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515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1393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所　　　属</a:t>
                      </a:r>
                    </a:p>
                  </a:txBody>
                  <a:tcPr marL="71981" marR="71981" marT="35991" marB="3599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職　　　名</a:t>
                      </a:r>
                    </a:p>
                  </a:txBody>
                  <a:tcPr marL="71981" marR="71981" marT="35991" marB="3599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氏　　　名（ふりがな）</a:t>
                      </a:r>
                      <a:r>
                        <a:rPr kumimoji="1" lang="en-US" altLang="ja-JP" sz="9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/</a:t>
                      </a:r>
                      <a:r>
                        <a:rPr kumimoji="1" lang="ja-JP" altLang="en-US" sz="900" baseline="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kumimoji="1" lang="ja-JP" altLang="en-US" sz="9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性別</a:t>
                      </a:r>
                      <a:endParaRPr kumimoji="1" lang="en-US" altLang="ja-JP" sz="9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71981" marR="71981" marT="35991" marB="35991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851">
                <a:tc>
                  <a:txBody>
                    <a:bodyPr/>
                    <a:lstStyle/>
                    <a:p>
                      <a:pPr algn="ctr"/>
                      <a:endParaRPr kumimoji="1" lang="ja-JP" altLang="en-US" sz="9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71981" marR="71981" marT="35991" marB="35991" anchor="ctr"/>
                </a:tc>
                <a:tc>
                  <a:txBody>
                    <a:bodyPr/>
                    <a:lstStyle/>
                    <a:p>
                      <a:endParaRPr kumimoji="1" lang="ja-JP" altLang="en-US" sz="9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71981" marR="71981" marT="35991" marB="35991"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9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　　　　　　　　　　　　　　　　　男・女</a:t>
                      </a:r>
                    </a:p>
                  </a:txBody>
                  <a:tcPr marL="71981" marR="71981" marT="35991" marB="35991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9212">
                <a:tc>
                  <a:txBody>
                    <a:bodyPr/>
                    <a:lstStyle/>
                    <a:p>
                      <a:r>
                        <a:rPr kumimoji="1" lang="en-US" altLang="ja-JP" sz="9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TEL</a:t>
                      </a:r>
                      <a:endParaRPr kumimoji="1" lang="ja-JP" altLang="en-US" sz="9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71981" marR="71981" marT="35991" marB="35991" anchor="ctr"/>
                </a:tc>
                <a:tc gridSpan="2">
                  <a:txBody>
                    <a:bodyPr/>
                    <a:lstStyle/>
                    <a:p>
                      <a:r>
                        <a:rPr kumimoji="1" lang="en-US" altLang="ja-JP" sz="9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E-mail</a:t>
                      </a:r>
                      <a:endParaRPr kumimoji="1" lang="ja-JP" altLang="en-US" sz="9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71981" marR="71981" marT="35991" marB="35991" anchor="ctr"/>
                </a:tc>
                <a:tc hMerge="1">
                  <a:txBody>
                    <a:bodyPr/>
                    <a:lstStyle/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2" name="Rectangle 29"/>
          <p:cNvSpPr>
            <a:spLocks noChangeArrowheads="1"/>
          </p:cNvSpPr>
          <p:nvPr/>
        </p:nvSpPr>
        <p:spPr bwMode="auto">
          <a:xfrm>
            <a:off x="224758" y="222615"/>
            <a:ext cx="7391491" cy="2707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5228" tIns="42614" rIns="85228" bIns="42614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ja-JP" altLang="en-US" sz="12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平成</a:t>
            </a:r>
            <a:r>
              <a:rPr lang="en-US" altLang="ja-JP" sz="12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30</a:t>
            </a:r>
            <a:r>
              <a:rPr lang="ja-JP" altLang="en-US" sz="12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年度文部科学省 科学技術人材育成費補助事業「ダイバーシティ研究環境実現イニシアティブ」</a:t>
            </a:r>
            <a:r>
              <a:rPr lang="en-US" altLang="ja-JP" sz="12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lang="ja-JP" altLang="en-US" sz="12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牽引型</a:t>
            </a:r>
            <a:r>
              <a:rPr lang="en-US" altLang="ja-JP" sz="12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585635" y="9445497"/>
            <a:ext cx="43948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●主催　徳島大学</a:t>
            </a:r>
            <a:r>
              <a:rPr lang="en-US" altLang="ja-JP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AWA</a:t>
            </a:r>
            <a:r>
              <a:rPr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サポートセンター　</a:t>
            </a:r>
          </a:p>
        </p:txBody>
      </p:sp>
    </p:spTree>
    <p:extLst>
      <p:ext uri="{BB962C8B-B14F-4D97-AF65-F5344CB8AC3E}">
        <p14:creationId xmlns:p14="http://schemas.microsoft.com/office/powerpoint/2010/main" val="32159524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951</TotalTime>
  <Words>167</Words>
  <Application>Microsoft Office PowerPoint</Application>
  <PresentationFormat>ユーザー設定</PresentationFormat>
  <Paragraphs>67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1" baseType="lpstr">
      <vt:lpstr>Meiryo UI</vt:lpstr>
      <vt:lpstr>メイリオ</vt:lpstr>
      <vt:lpstr>游ゴシック</vt:lpstr>
      <vt:lpstr>游ゴシック Light</vt:lpstr>
      <vt:lpstr>Arial</vt:lpstr>
      <vt:lpstr>Calibri</vt:lpstr>
      <vt:lpstr>Calibri Light</vt:lpstr>
      <vt:lpstr>Times New Roman</vt:lpstr>
      <vt:lpstr>Wingdings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fmvdesktop</dc:creator>
  <cp:lastModifiedBy>fmvdesktop</cp:lastModifiedBy>
  <cp:revision>122</cp:revision>
  <cp:lastPrinted>2018-10-29T09:04:59Z</cp:lastPrinted>
  <dcterms:created xsi:type="dcterms:W3CDTF">2018-07-10T08:46:35Z</dcterms:created>
  <dcterms:modified xsi:type="dcterms:W3CDTF">2018-10-29T09:10:58Z</dcterms:modified>
</cp:coreProperties>
</file>