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8" r:id="rId2"/>
  </p:sldIdLst>
  <p:sldSz cx="7559675" cy="10620375"/>
  <p:notesSz cx="6797675" cy="9926638"/>
  <p:defaultTextStyle>
    <a:defPPr>
      <a:defRPr lang="ja-JP"/>
    </a:defPPr>
    <a:lvl1pPr marL="0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1pPr>
    <a:lvl2pPr marL="495788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2pPr>
    <a:lvl3pPr marL="991575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3pPr>
    <a:lvl4pPr marL="1487363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4pPr>
    <a:lvl5pPr marL="1983151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5pPr>
    <a:lvl6pPr marL="2478938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6pPr>
    <a:lvl7pPr marL="2974726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7pPr>
    <a:lvl8pPr marL="3470514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8pPr>
    <a:lvl9pPr marL="3966301" algn="l" defTabSz="991575" rtl="0" eaLnBrk="1" latinLnBrk="0" hangingPunct="1">
      <a:defRPr kumimoji="1" sz="195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mvdesktop" initials="f" lastIdx="1" clrIdx="0">
    <p:extLst>
      <p:ext uri="{19B8F6BF-5375-455C-9EA6-DF929625EA0E}">
        <p15:presenceInfo xmlns:p15="http://schemas.microsoft.com/office/powerpoint/2012/main" userId="fmvdeskto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  <a:srgbClr val="CC0066"/>
    <a:srgbClr val="DAE3F3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79" d="100"/>
          <a:sy n="79" d="100"/>
        </p:scale>
        <p:origin x="27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38104"/>
            <a:ext cx="6425724" cy="3697464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578156"/>
            <a:ext cx="5669756" cy="256413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5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66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5437"/>
            <a:ext cx="1630055" cy="90002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5437"/>
            <a:ext cx="4795669" cy="90002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53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810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07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47722"/>
            <a:ext cx="6520220" cy="441778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07296"/>
            <a:ext cx="6520220" cy="232320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96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27183"/>
            <a:ext cx="3212862" cy="673853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27183"/>
            <a:ext cx="3212862" cy="673853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81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5439"/>
            <a:ext cx="6520220" cy="205278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03468"/>
            <a:ext cx="3198096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79387"/>
            <a:ext cx="3198096" cy="570599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03468"/>
            <a:ext cx="3213847" cy="127591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79387"/>
            <a:ext cx="3213847" cy="570599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98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8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93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29140"/>
            <a:ext cx="3827085" cy="754735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49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08025"/>
            <a:ext cx="2438192" cy="247808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29140"/>
            <a:ext cx="3827085" cy="754735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86112"/>
            <a:ext cx="2438192" cy="590266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70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5439"/>
            <a:ext cx="6520220" cy="205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27183"/>
            <a:ext cx="6520220" cy="6738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B503D-3A87-49F4-970F-95A15004BC31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843516"/>
            <a:ext cx="2551390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843516"/>
            <a:ext cx="170092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DAF79-4CF8-4CBC-A860-06DECEB57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4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蔵本キャンパス内マップの拡大図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015" y="1103529"/>
            <a:ext cx="3302319" cy="2799146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正方形/長方形 25"/>
          <p:cNvSpPr/>
          <p:nvPr/>
        </p:nvSpPr>
        <p:spPr>
          <a:xfrm>
            <a:off x="-1" y="9318130"/>
            <a:ext cx="7559674" cy="13022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1447" tIns="35724" rIns="71447" bIns="3572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936"/>
          </a:p>
        </p:txBody>
      </p:sp>
      <p:sp>
        <p:nvSpPr>
          <p:cNvPr id="40" name="正方形/長方形 39"/>
          <p:cNvSpPr/>
          <p:nvPr/>
        </p:nvSpPr>
        <p:spPr>
          <a:xfrm>
            <a:off x="-1" y="0"/>
            <a:ext cx="7559675" cy="100197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36"/>
          </a:p>
        </p:txBody>
      </p:sp>
      <p:sp>
        <p:nvSpPr>
          <p:cNvPr id="28" name="AutoShape 21"/>
          <p:cNvSpPr>
            <a:spLocks/>
          </p:cNvSpPr>
          <p:nvPr/>
        </p:nvSpPr>
        <p:spPr bwMode="auto">
          <a:xfrm>
            <a:off x="3770559" y="3950238"/>
            <a:ext cx="3284397" cy="332961"/>
          </a:xfrm>
          <a:prstGeom prst="borderCallout3">
            <a:avLst>
              <a:gd name="adj1" fmla="val 29269"/>
              <a:gd name="adj2" fmla="val 102977"/>
              <a:gd name="adj3" fmla="val 15363"/>
              <a:gd name="adj4" fmla="val 104812"/>
              <a:gd name="adj5" fmla="val -151912"/>
              <a:gd name="adj6" fmla="val 104643"/>
              <a:gd name="adj7" fmla="val -228986"/>
              <a:gd name="adj8" fmla="val 72110"/>
            </a:avLst>
          </a:prstGeom>
          <a:noFill/>
          <a:ln w="6350">
            <a:solidFill>
              <a:srgbClr val="5A5A5A"/>
            </a:solidFill>
            <a:miter lim="800000"/>
            <a:headEnd/>
            <a:tailEnd/>
          </a:ln>
        </p:spPr>
        <p:txBody>
          <a:bodyPr vert="horz" wrap="square" lIns="58051" tIns="6946" rIns="58051" bIns="6946" numCol="1" anchor="ctr" anchorCtr="0" compatLnSpc="1">
            <a:prstTxWarp prst="textNoShape">
              <a:avLst/>
            </a:prstTxWarp>
          </a:bodyPr>
          <a:lstStyle/>
          <a:p>
            <a:pPr fontAlgn="base" hangingPunct="0"/>
            <a:r>
              <a:rPr lang="ja-JP" altLang="ja-JP" sz="12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大塚</a:t>
            </a:r>
            <a:r>
              <a:rPr lang="ja-JP" altLang="ja-JP" sz="1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講堂</a:t>
            </a:r>
            <a:r>
              <a:rPr lang="ja-JP" altLang="en-US" sz="12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ja-JP" sz="1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r>
              <a:rPr lang="en-US" altLang="ja-JP" sz="1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ja-JP" sz="1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小ホール</a:t>
            </a:r>
            <a:r>
              <a:rPr lang="ja-JP" altLang="en-US" sz="8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ja-JP" sz="9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徳島</a:t>
            </a:r>
            <a:r>
              <a:rPr lang="ja-JP" altLang="en-US" sz="9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大学</a:t>
            </a:r>
            <a:r>
              <a:rPr lang="ja-JP" altLang="en-US" sz="9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蔵本キャンパス内）</a:t>
            </a:r>
            <a:endParaRPr lang="ja-JP" altLang="ja-JP" sz="14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4093004" y="3615697"/>
            <a:ext cx="619243" cy="305065"/>
          </a:xfrm>
          <a:prstGeom prst="rect">
            <a:avLst/>
          </a:prstGeom>
          <a:solidFill>
            <a:srgbClr val="FFFFFF">
              <a:alpha val="0"/>
            </a:srgbClr>
          </a:solidFill>
          <a:ln w="9525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 vert="horz" wrap="square" lIns="58051" tIns="6946" rIns="58051" bIns="6946" numCol="1" anchor="t" anchorCtr="0" compatLnSpc="1">
            <a:prstTxWarp prst="textNoShape">
              <a:avLst/>
            </a:prstTxWarp>
          </a:bodyPr>
          <a:lstStyle/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9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出入口</a:t>
            </a:r>
            <a:endParaRPr kumimoji="0" lang="ja-JP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3" name="Rectangle 36"/>
          <p:cNvSpPr>
            <a:spLocks noChangeArrowheads="1"/>
          </p:cNvSpPr>
          <p:nvPr/>
        </p:nvSpPr>
        <p:spPr bwMode="auto">
          <a:xfrm>
            <a:off x="1032778" y="5147173"/>
            <a:ext cx="151431" cy="216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47" tIns="35724" rIns="71447" bIns="35724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936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34417" y="491353"/>
            <a:ext cx="5219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統計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セミナー</a:t>
            </a: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［</a:t>
            </a: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series2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］参加申込書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431572" y="9676325"/>
            <a:ext cx="5589602" cy="814400"/>
            <a:chOff x="544831" y="9906803"/>
            <a:chExt cx="6667737" cy="971483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544831" y="9909959"/>
              <a:ext cx="2638822" cy="294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10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お問合せ･お申込み</a:t>
              </a:r>
              <a:endPara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2024200" y="9906803"/>
              <a:ext cx="5188368" cy="971483"/>
              <a:chOff x="2024200" y="9906803"/>
              <a:chExt cx="5188368" cy="971483"/>
            </a:xfrm>
          </p:grpSpPr>
          <p:sp>
            <p:nvSpPr>
              <p:cNvPr id="25" name="テキスト ボックス 86"/>
              <p:cNvSpPr txBox="1">
                <a:spLocks noChangeArrowheads="1"/>
              </p:cNvSpPr>
              <p:nvPr/>
            </p:nvSpPr>
            <p:spPr bwMode="auto">
              <a:xfrm>
                <a:off x="2024200" y="10057351"/>
                <a:ext cx="5188368" cy="820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1447" tIns="35724" rIns="71447" bIns="35724" numCol="1" anchor="t" anchorCtr="0" compatLnSpc="1">
                <a:prstTxWarp prst="textNoShape">
                  <a:avLst/>
                </a:prstTxWarp>
              </a:bodyPr>
              <a:lstStyle>
                <a:lvl1pPr indent="1397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indent="109153" defTabSz="714455"/>
                <a:endParaRPr kumimoji="0" lang="en-US" altLang="ja-JP" sz="391" dirty="0">
                  <a:solidFill>
                    <a:schemeClr val="bg1"/>
                  </a:solidFill>
                </a:endParaRPr>
              </a:p>
              <a:p>
                <a:pPr indent="109153" defTabSz="714455"/>
                <a:r>
                  <a:rPr kumimoji="0" lang="en-US" altLang="ja-JP" sz="10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Meiryo UI" panose="020B0604030504040204" pitchFamily="50" charset="-128"/>
                  </a:rPr>
                  <a:t>TEL 088-633-7538  FAX 088-633-7572 </a:t>
                </a:r>
                <a:endParaRPr kumimoji="0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indent="109153" defTabSz="714455"/>
                <a:r>
                  <a:rPr kumimoji="0" lang="en-US" altLang="ja-JP" sz="10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Meiryo UI" panose="020B0604030504040204" pitchFamily="50" charset="-128"/>
                  </a:rPr>
                  <a:t>E-mail awa@tokushima-u.ac.jp</a:t>
                </a:r>
              </a:p>
              <a:p>
                <a:pPr indent="109153" defTabSz="714455"/>
                <a:r>
                  <a:rPr kumimoji="0" lang="en-US" altLang="ja-JP" sz="10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Meiryo UI" panose="020B0604030504040204" pitchFamily="50" charset="-128"/>
                  </a:rPr>
                  <a:t>URL http://www.awasapo.tokushima-u.ac.jp</a:t>
                </a:r>
                <a:endParaRPr kumimoji="0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2131246" y="9906803"/>
                <a:ext cx="3942157" cy="312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05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Meiryo UI" panose="020B0604030504040204" pitchFamily="50" charset="-128"/>
                  </a:rPr>
                  <a:t>徳島大学</a:t>
                </a:r>
                <a:r>
                  <a:rPr lang="en-US" altLang="ja-JP" sz="105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Meiryo UI" panose="020B0604030504040204" pitchFamily="50" charset="-128"/>
                  </a:rPr>
                  <a:t>AWA</a:t>
                </a:r>
                <a:r>
                  <a:rPr lang="ja-JP" altLang="en-US" sz="105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Meiryo UI" panose="020B0604030504040204" pitchFamily="50" charset="-128"/>
                  </a:rPr>
                  <a:t>サポートセンター</a:t>
                </a:r>
                <a:endPara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6095224" y="3597610"/>
            <a:ext cx="619243" cy="305065"/>
          </a:xfrm>
          <a:prstGeom prst="rect">
            <a:avLst/>
          </a:prstGeom>
          <a:solidFill>
            <a:srgbClr val="FFFFFF">
              <a:alpha val="0"/>
            </a:srgbClr>
          </a:solidFill>
          <a:ln w="9525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 vert="horz" wrap="square" lIns="58051" tIns="6946" rIns="58051" bIns="6946" numCol="1" anchor="t" anchorCtr="0" compatLnSpc="1">
            <a:prstTxWarp prst="textNoShape">
              <a:avLst/>
            </a:prstTxWarp>
          </a:bodyPr>
          <a:lstStyle/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9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出入口</a:t>
            </a:r>
            <a:endParaRPr kumimoji="0" lang="ja-JP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楕円 4"/>
          <p:cNvSpPr/>
          <p:nvPr/>
        </p:nvSpPr>
        <p:spPr>
          <a:xfrm>
            <a:off x="5800457" y="2890634"/>
            <a:ext cx="441435" cy="483476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468785" y="1675094"/>
            <a:ext cx="3079371" cy="1149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47" tIns="35724" rIns="71447" bIns="3572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14455">
              <a:lnSpc>
                <a:spcPts val="2100"/>
              </a:lnSpc>
            </a:pPr>
            <a:r>
              <a:rPr kumimoji="0"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kumimoji="0" lang="ja-JP" altLang="en-US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時　</a:t>
            </a:r>
            <a:r>
              <a:rPr kumimoji="0" lang="en-US" altLang="ja-JP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0"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kumimoji="0"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0" lang="en-US" altLang="ja-JP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0"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日（火）</a:t>
            </a:r>
            <a:endParaRPr kumimoji="0" lang="en-US" altLang="ja-JP" sz="14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714455">
              <a:lnSpc>
                <a:spcPts val="2100"/>
              </a:lnSpc>
            </a:pPr>
            <a:r>
              <a:rPr kumimoji="0"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        </a:t>
            </a:r>
            <a:r>
              <a:rPr kumimoji="0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18:30</a:t>
            </a:r>
            <a:r>
              <a:rPr kumimoji="0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0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0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kumimoji="0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:00</a:t>
            </a:r>
            <a:endParaRPr kumimoji="0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714455">
              <a:lnSpc>
                <a:spcPts val="2100"/>
              </a:lnSpc>
            </a:pPr>
            <a:r>
              <a:rPr kumimoji="0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場所　</a:t>
            </a:r>
            <a:r>
              <a:rPr lang="ja-JP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大塚講堂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小ホール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714455">
              <a:lnSpc>
                <a:spcPts val="2100"/>
              </a:lnSpc>
            </a:pPr>
            <a:r>
              <a:rPr kumimoji="0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徳島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大学蔵本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キャンパス内</a:t>
            </a:r>
            <a:endParaRPr kumimoji="0" lang="ja-JP" altLang="en-US" sz="14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308045" y="2897601"/>
            <a:ext cx="3336240" cy="94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47" tIns="35724" rIns="71447" bIns="3572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39544" indent="-239544" defTabSz="714455">
              <a:lnSpc>
                <a:spcPts val="1677"/>
              </a:lnSpc>
              <a:buFont typeface="Wingdings" panose="05000000000000000000" pitchFamily="2" charset="2"/>
              <a:buChar char="Ø"/>
            </a:pPr>
            <a:r>
              <a:rPr kumimoji="0" lang="ja-JP" altLang="ja-JP" sz="1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参加申込（当日</a:t>
            </a:r>
            <a:r>
              <a:rPr kumimoji="0" lang="ja-JP" altLang="ja-JP" sz="10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参加可</a:t>
            </a:r>
            <a:r>
              <a:rPr kumimoji="0" lang="en-US" altLang="ja-JP" sz="10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) </a:t>
            </a:r>
          </a:p>
          <a:p>
            <a:pPr marL="239544" indent="-239544" defTabSz="714455">
              <a:lnSpc>
                <a:spcPts val="1677"/>
              </a:lnSpc>
              <a:buFont typeface="Wingdings" panose="05000000000000000000" pitchFamily="2" charset="2"/>
              <a:buChar char="Ø"/>
            </a:pPr>
            <a:r>
              <a:rPr kumimoji="0" lang="ja-JP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無料</a:t>
            </a:r>
            <a:r>
              <a:rPr kumimoji="0" lang="ja-JP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託児申込</a:t>
            </a:r>
            <a:r>
              <a:rPr kumimoji="0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          </a:t>
            </a: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39544" indent="-239544" algn="dist" defTabSz="714455">
              <a:lnSpc>
                <a:spcPts val="1677"/>
              </a:lnSpc>
              <a:buFont typeface="Wingdings" panose="05000000000000000000" pitchFamily="2" charset="2"/>
              <a:buChar char="Ø"/>
            </a:pP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お車</a:t>
            </a:r>
            <a:r>
              <a:rPr kumimoji="0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でお越しの方は</a:t>
            </a:r>
            <a:r>
              <a:rPr kumimoji="0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､</a:t>
            </a:r>
            <a:r>
              <a:rPr kumimoji="0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当日、受付にて</a:t>
            </a:r>
            <a:r>
              <a:rPr kumimoji="0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､1</a:t>
            </a:r>
            <a:r>
              <a:rPr kumimoji="0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kumimoji="0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kumimoji="0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</a:t>
            </a:r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just" defTabSz="714455">
              <a:lnSpc>
                <a:spcPts val="1677"/>
              </a:lnSpc>
            </a:pP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駐車券を</a:t>
            </a:r>
            <a:r>
              <a:rPr kumimoji="0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発行します。</a:t>
            </a:r>
            <a:endParaRPr kumimoji="0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535447" y="3895848"/>
            <a:ext cx="3259568" cy="640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47" tIns="35724" rIns="71447" bIns="35724" numCol="1" anchor="ctr" anchorCtr="0" compatLnSpc="1">
            <a:prstTxWarp prst="textNoShape">
              <a:avLst/>
            </a:prstTxWarp>
            <a:spAutoFit/>
          </a:bodyPr>
          <a:lstStyle/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391" dirty="0"/>
          </a:p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■参加申込</a:t>
            </a:r>
            <a:r>
              <a:rPr kumimoji="0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0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11/20</a:t>
            </a:r>
            <a:r>
              <a:rPr kumimoji="0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締切）</a:t>
            </a:r>
            <a:endParaRPr kumimoji="0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参加費無料</a:t>
            </a:r>
            <a:endParaRPr kumimoji="0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7144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当日参加可（資料がない場合があります。）</a:t>
            </a:r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/>
          </p:nvPr>
        </p:nvGraphicFramePr>
        <p:xfrm>
          <a:off x="580971" y="4564888"/>
          <a:ext cx="6480000" cy="9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3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5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1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所　　　属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職　　　名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氏　　　名（ふりがな）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en-US" altLang="ja-JP" sz="9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性別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699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男・女　　　　　　　　　　　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370"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TEL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E-mail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表 35"/>
          <p:cNvGraphicFramePr>
            <a:graphicFrameLocks noGrp="1"/>
          </p:cNvGraphicFramePr>
          <p:nvPr>
            <p:extLst/>
          </p:nvPr>
        </p:nvGraphicFramePr>
        <p:xfrm>
          <a:off x="580971" y="5561319"/>
          <a:ext cx="6480001" cy="900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9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所　　　属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職　　　名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氏　　　名（ふりがな）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9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性別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51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男・女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212"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TEL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E-mail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7" name="Rectangle 29"/>
          <p:cNvSpPr>
            <a:spLocks noChangeArrowheads="1"/>
          </p:cNvSpPr>
          <p:nvPr/>
        </p:nvSpPr>
        <p:spPr bwMode="auto">
          <a:xfrm>
            <a:off x="230925" y="1096038"/>
            <a:ext cx="6466047" cy="778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228" tIns="42614" rIns="85228" bIns="42614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2018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 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研究力</a:t>
            </a:r>
            <a:r>
              <a:rPr lang="ja-JP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伸張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セミナー</a:t>
            </a:r>
            <a:endParaRPr lang="ja-JP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統計セミナー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2018 [series2]</a:t>
            </a:r>
            <a:endParaRPr lang="ja-JP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52267" eaLnBrk="0" fontAlgn="base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Rectangle 33"/>
          <p:cNvSpPr>
            <a:spLocks noChangeArrowheads="1"/>
          </p:cNvSpPr>
          <p:nvPr/>
        </p:nvSpPr>
        <p:spPr bwMode="auto">
          <a:xfrm>
            <a:off x="2155545" y="2890634"/>
            <a:ext cx="2019628" cy="50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47" tIns="35724" rIns="71447" bIns="3572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14455">
              <a:lnSpc>
                <a:spcPts val="1677"/>
              </a:lnSpc>
            </a:pPr>
            <a:r>
              <a:rPr kumimoji="0" lang="ja-JP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申込締切</a:t>
            </a:r>
            <a:r>
              <a:rPr kumimoji="0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11</a:t>
            </a:r>
            <a:r>
              <a:rPr kumimoji="0" lang="ja-JP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0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0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日（火）</a:t>
            </a:r>
            <a:endParaRPr kumimoji="0" lang="ja-JP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714455">
              <a:lnSpc>
                <a:spcPts val="1677"/>
              </a:lnSpc>
            </a:pP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申込</a:t>
            </a:r>
            <a:r>
              <a:rPr kumimoji="0" lang="ja-JP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締切</a:t>
            </a:r>
            <a:r>
              <a:rPr kumimoji="0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 11</a:t>
            </a:r>
            <a:r>
              <a:rPr kumimoji="0" lang="ja-JP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0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0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日（金）</a:t>
            </a:r>
            <a:endParaRPr kumimoji="0" lang="ja-JP" altLang="en-US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835868"/>
              </p:ext>
            </p:extLst>
          </p:nvPr>
        </p:nvGraphicFramePr>
        <p:xfrm>
          <a:off x="582195" y="7839973"/>
          <a:ext cx="6472761" cy="14111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2094">
                  <a:extLst>
                    <a:ext uri="{9D8B030D-6E8A-4147-A177-3AD203B41FA5}">
                      <a16:colId xmlns:a16="http://schemas.microsoft.com/office/drawing/2014/main" val="827861518"/>
                    </a:ext>
                  </a:extLst>
                </a:gridCol>
                <a:gridCol w="2005173">
                  <a:extLst>
                    <a:ext uri="{9D8B030D-6E8A-4147-A177-3AD203B41FA5}">
                      <a16:colId xmlns:a16="http://schemas.microsoft.com/office/drawing/2014/main" val="458028398"/>
                    </a:ext>
                  </a:extLst>
                </a:gridCol>
                <a:gridCol w="2279132">
                  <a:extLst>
                    <a:ext uri="{9D8B030D-6E8A-4147-A177-3AD203B41FA5}">
                      <a16:colId xmlns:a16="http://schemas.microsoft.com/office/drawing/2014/main" val="3280850658"/>
                    </a:ext>
                  </a:extLst>
                </a:gridCol>
                <a:gridCol w="1002587">
                  <a:extLst>
                    <a:ext uri="{9D8B030D-6E8A-4147-A177-3AD203B41FA5}">
                      <a16:colId xmlns:a16="http://schemas.microsoft.com/office/drawing/2014/main" val="3874740145"/>
                    </a:ext>
                  </a:extLst>
                </a:gridCol>
                <a:gridCol w="933775">
                  <a:extLst>
                    <a:ext uri="{9D8B030D-6E8A-4147-A177-3AD203B41FA5}">
                      <a16:colId xmlns:a16="http://schemas.microsoft.com/office/drawing/2014/main" val="2331847395"/>
                    </a:ext>
                  </a:extLst>
                </a:gridCol>
              </a:tblGrid>
              <a:tr h="25210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保護者氏名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お子様</a:t>
                      </a:r>
                      <a:r>
                        <a:rPr 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lang="en-US" alt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ふりがな）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</a:t>
                      </a: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齢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性</a:t>
                      </a: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</a:t>
                      </a: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別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818594"/>
                  </a:ext>
                </a:extLst>
              </a:tr>
              <a:tr h="3937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才　　　　　　　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□男の子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□女の子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8208325"/>
                  </a:ext>
                </a:extLst>
              </a:tr>
              <a:tr h="3826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才　　　　　　　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□男の子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□女の子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4938209"/>
                  </a:ext>
                </a:extLst>
              </a:tr>
              <a:tr h="3826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３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才　　　　　　　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□男の子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□女の子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4651120"/>
                  </a:ext>
                </a:extLst>
              </a:tr>
            </a:tbl>
          </a:graphicData>
        </a:graphic>
      </p:graphicFrame>
      <p:sp>
        <p:nvSpPr>
          <p:cNvPr id="41" name="テキスト ボックス 40"/>
          <p:cNvSpPr txBox="1"/>
          <p:nvPr/>
        </p:nvSpPr>
        <p:spPr>
          <a:xfrm>
            <a:off x="473329" y="7573967"/>
            <a:ext cx="43531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■無料託児</a:t>
            </a:r>
            <a:r>
              <a:rPr lang="ja-JP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申込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要予約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11/16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締切）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料金無料</a:t>
            </a:r>
            <a:endParaRPr lang="ja-JP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/>
          </p:nvPr>
        </p:nvGraphicFramePr>
        <p:xfrm>
          <a:off x="574955" y="6577535"/>
          <a:ext cx="6480001" cy="900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9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所　　　属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職　　　名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氏　　　名（ふりがな）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9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性別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51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男・女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212"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TEL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E-mail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981" marR="71981" marT="35991" marB="35991"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230925" y="217929"/>
            <a:ext cx="7610667" cy="25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228" tIns="42614" rIns="85228" bIns="42614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年度文部科学省 科学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技術人材育成費補助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事業「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ダイバーシティ研究環境実現イニシアティブ」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牽引型</a:t>
            </a:r>
            <a:r>
              <a:rPr lang="en-US" altLang="ja-JP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31572" y="9403468"/>
            <a:ext cx="7027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●主催　徳島大学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AWA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サポートセンター　●共催　徳島大学病院臨床試験管理センター</a:t>
            </a:r>
          </a:p>
        </p:txBody>
      </p:sp>
    </p:spTree>
    <p:extLst>
      <p:ext uri="{BB962C8B-B14F-4D97-AF65-F5344CB8AC3E}">
        <p14:creationId xmlns:p14="http://schemas.microsoft.com/office/powerpoint/2010/main" val="222696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848</TotalTime>
  <Words>168</Words>
  <Application>Microsoft Office PowerPoint</Application>
  <PresentationFormat>ユーザー設定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fmvdesktop</dc:creator>
  <cp:lastModifiedBy>fmvdesktop</cp:lastModifiedBy>
  <cp:revision>98</cp:revision>
  <cp:lastPrinted>2018-10-17T04:36:03Z</cp:lastPrinted>
  <dcterms:created xsi:type="dcterms:W3CDTF">2018-07-10T08:46:35Z</dcterms:created>
  <dcterms:modified xsi:type="dcterms:W3CDTF">2018-10-17T04:44:41Z</dcterms:modified>
</cp:coreProperties>
</file>